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5" r:id="rId3"/>
    <p:sldId id="257" r:id="rId4"/>
    <p:sldId id="258" r:id="rId5"/>
    <p:sldId id="278" r:id="rId6"/>
    <p:sldId id="260" r:id="rId7"/>
    <p:sldId id="261" r:id="rId8"/>
    <p:sldId id="262" r:id="rId9"/>
    <p:sldId id="263" r:id="rId10"/>
    <p:sldId id="264" r:id="rId11"/>
    <p:sldId id="279" r:id="rId12"/>
    <p:sldId id="265" r:id="rId13"/>
    <p:sldId id="268" r:id="rId14"/>
    <p:sldId id="266" r:id="rId15"/>
    <p:sldId id="267" r:id="rId16"/>
    <p:sldId id="269" r:id="rId17"/>
    <p:sldId id="270" r:id="rId18"/>
    <p:sldId id="272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069D-BDD6-4B29-938D-E2FD20DF591A}" type="datetimeFigureOut">
              <a:rPr lang="en-US" smtClean="0"/>
              <a:t>6/11/2017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6267-72D9-40BC-8962-4120671E0D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109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069D-BDD6-4B29-938D-E2FD20DF591A}" type="datetimeFigureOut">
              <a:rPr lang="en-US" smtClean="0"/>
              <a:t>6/11/2017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6267-72D9-40BC-8962-4120671E0D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785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069D-BDD6-4B29-938D-E2FD20DF591A}" type="datetimeFigureOut">
              <a:rPr lang="en-US" smtClean="0"/>
              <a:t>6/11/2017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6267-72D9-40BC-8962-4120671E0D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383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069D-BDD6-4B29-938D-E2FD20DF591A}" type="datetimeFigureOut">
              <a:rPr lang="en-US" smtClean="0"/>
              <a:t>6/11/2017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6267-72D9-40BC-8962-4120671E0D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712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069D-BDD6-4B29-938D-E2FD20DF591A}" type="datetimeFigureOut">
              <a:rPr lang="en-US" smtClean="0"/>
              <a:t>6/11/2017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6267-72D9-40BC-8962-4120671E0D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75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069D-BDD6-4B29-938D-E2FD20DF591A}" type="datetimeFigureOut">
              <a:rPr lang="en-US" smtClean="0"/>
              <a:t>6/11/2017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6267-72D9-40BC-8962-4120671E0D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847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069D-BDD6-4B29-938D-E2FD20DF591A}" type="datetimeFigureOut">
              <a:rPr lang="en-US" smtClean="0"/>
              <a:t>6/11/2017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6267-72D9-40BC-8962-4120671E0D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209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069D-BDD6-4B29-938D-E2FD20DF591A}" type="datetimeFigureOut">
              <a:rPr lang="en-US" smtClean="0"/>
              <a:t>6/11/2017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6267-72D9-40BC-8962-4120671E0D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601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069D-BDD6-4B29-938D-E2FD20DF591A}" type="datetimeFigureOut">
              <a:rPr lang="en-US" smtClean="0"/>
              <a:t>6/11/2017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6267-72D9-40BC-8962-4120671E0D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430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069D-BDD6-4B29-938D-E2FD20DF591A}" type="datetimeFigureOut">
              <a:rPr lang="en-US" smtClean="0"/>
              <a:t>6/11/2017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6267-72D9-40BC-8962-4120671E0D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80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069D-BDD6-4B29-938D-E2FD20DF591A}" type="datetimeFigureOut">
              <a:rPr lang="en-US" smtClean="0"/>
              <a:t>6/11/2017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6267-72D9-40BC-8962-4120671E0D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364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E069D-BDD6-4B29-938D-E2FD20DF591A}" type="datetimeFigureOut">
              <a:rPr lang="en-US" smtClean="0"/>
              <a:t>6/11/2017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D6267-72D9-40BC-8962-4120671E0D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975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7818" y="768928"/>
            <a:ext cx="11717482" cy="16417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Our Savior Ev Lutheran Church &amp; School </a:t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07818" y="1859973"/>
            <a:ext cx="11835246" cy="4384963"/>
          </a:xfrm>
        </p:spPr>
        <p:txBody>
          <a:bodyPr>
            <a:normAutofit/>
          </a:bodyPr>
          <a:lstStyle/>
          <a:p>
            <a:endParaRPr lang="en-US" sz="6000" dirty="0"/>
          </a:p>
          <a:p>
            <a:r>
              <a:rPr lang="en-US" sz="6000" dirty="0"/>
              <a:t>Church &amp; Family Life Center </a:t>
            </a:r>
          </a:p>
          <a:p>
            <a:r>
              <a:rPr lang="en-US" sz="6000" dirty="0"/>
              <a:t>Major Building Repairs </a:t>
            </a:r>
          </a:p>
          <a:p>
            <a:r>
              <a:rPr lang="en-US" sz="6000" dirty="0"/>
              <a:t>Open Forum June 11, 2017</a:t>
            </a:r>
          </a:p>
        </p:txBody>
      </p:sp>
    </p:spTree>
    <p:extLst>
      <p:ext uri="{BB962C8B-B14F-4D97-AF65-F5344CB8AC3E}">
        <p14:creationId xmlns:p14="http://schemas.microsoft.com/office/powerpoint/2010/main" val="304494494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3172035"/>
              </p:ext>
            </p:extLst>
          </p:nvPr>
        </p:nvGraphicFramePr>
        <p:xfrm>
          <a:off x="84221" y="98425"/>
          <a:ext cx="12107779" cy="6801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Presentation" r:id="rId3" imgW="6070265" imgH="3413847" progId="PowerPoint.Show.12">
                  <p:embed/>
                </p:oleObj>
              </mc:Choice>
              <mc:Fallback>
                <p:oleObj name="Presentation" r:id="rId3" imgW="6070265" imgH="341384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221" y="98425"/>
                        <a:ext cx="12107779" cy="68012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24359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2744990"/>
              </p:ext>
            </p:extLst>
          </p:nvPr>
        </p:nvGraphicFramePr>
        <p:xfrm>
          <a:off x="0" y="1"/>
          <a:ext cx="12192000" cy="6798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Presentation" r:id="rId3" imgW="6094419" imgH="3427517" progId="PowerPoint.Show.12">
                  <p:embed/>
                </p:oleObj>
              </mc:Choice>
              <mc:Fallback>
                <p:oleObj name="Presentation" r:id="rId3" imgW="6094419" imgH="342751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2192000" cy="6798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5801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4692"/>
            <a:ext cx="10515600" cy="116378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Family Life Center Masonry Recommended Fix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32609"/>
            <a:ext cx="11637818" cy="5455227"/>
          </a:xfrm>
        </p:spPr>
        <p:txBody>
          <a:bodyPr>
            <a:normAutofit/>
          </a:bodyPr>
          <a:lstStyle/>
          <a:p>
            <a:r>
              <a:rPr lang="en-US" sz="3600" dirty="0"/>
              <a:t>Install End Dams at the Metal Panels (Cost will be covered by Builder)</a:t>
            </a:r>
          </a:p>
          <a:p>
            <a:r>
              <a:rPr lang="en-US" sz="3600" dirty="0"/>
              <a:t>Recaulk Expansion Joints, Doors and Windows in the Concrete Block Area </a:t>
            </a:r>
          </a:p>
          <a:p>
            <a:r>
              <a:rPr lang="en-US" sz="3600" dirty="0"/>
              <a:t>Pressure wash, chemical clean block &amp; install One Coat of Porous Block Treatment (This will need to be redone in about 8 years)</a:t>
            </a:r>
          </a:p>
          <a:p>
            <a:r>
              <a:rPr lang="en-US" sz="3600" dirty="0"/>
              <a:t>Interior Masonry Repairs in Gymnasium, including expansion joints, cracks &amp; broken block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08008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Family Life Center Masonry Recommended Fix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Exterior work cannot be completed until the new gutter system is installed   </a:t>
            </a:r>
          </a:p>
          <a:p>
            <a:r>
              <a:rPr lang="en-US" sz="4000" dirty="0"/>
              <a:t>Interior &amp; exterior paint will be done by OS members</a:t>
            </a:r>
          </a:p>
          <a:p>
            <a:r>
              <a:rPr lang="en-US" sz="4000" dirty="0"/>
              <a:t>Cleaning of gym after repairs will be done by OS members</a:t>
            </a:r>
          </a:p>
        </p:txBody>
      </p:sp>
    </p:spTree>
    <p:extLst>
      <p:ext uri="{BB962C8B-B14F-4D97-AF65-F5344CB8AC3E}">
        <p14:creationId xmlns:p14="http://schemas.microsoft.com/office/powerpoint/2010/main" val="137884470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5083"/>
            <a:ext cx="10515600" cy="1091044"/>
          </a:xfrm>
        </p:spPr>
        <p:txBody>
          <a:bodyPr/>
          <a:lstStyle/>
          <a:p>
            <a:pPr algn="ctr"/>
            <a:r>
              <a:rPr lang="en-US" dirty="0"/>
              <a:t>Family Life Center Roof Recommended Fix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382" y="1007918"/>
            <a:ext cx="11731336" cy="5663047"/>
          </a:xfrm>
        </p:spPr>
        <p:txBody>
          <a:bodyPr>
            <a:normAutofit/>
          </a:bodyPr>
          <a:lstStyle/>
          <a:p>
            <a:r>
              <a:rPr lang="en-US" sz="3600" dirty="0"/>
              <a:t>New commercial rubber roofing system</a:t>
            </a:r>
          </a:p>
          <a:p>
            <a:r>
              <a:rPr lang="en-US" sz="3600" dirty="0"/>
              <a:t>With Insulation Board over existing standing metal seam roof</a:t>
            </a:r>
          </a:p>
          <a:p>
            <a:r>
              <a:rPr lang="en-US" sz="3600" dirty="0"/>
              <a:t>With ½” HD coverboard over insulation per manufacturer recommendations on fasteners</a:t>
            </a:r>
          </a:p>
          <a:p>
            <a:r>
              <a:rPr lang="en-US" sz="3600" dirty="0"/>
              <a:t>With a fully-adhered single ply 60mil rubber roof membrane over coverboard (will need to be inspected very 5 years)</a:t>
            </a:r>
          </a:p>
          <a:p>
            <a:r>
              <a:rPr lang="en-US" sz="3600" dirty="0"/>
              <a:t>With a new gutter and three (3) downspout assemblies, including a new, oversized, pre-finished, aluminum gutter apron along the east edge of roof, pitched to the SE corner of facility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16617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/>
          <a:lstStyle/>
          <a:p>
            <a:pPr algn="ctr"/>
            <a:r>
              <a:rPr lang="en-US" dirty="0"/>
              <a:t>Family Life Center Roof Recommended Fix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073" y="1174173"/>
            <a:ext cx="11471563" cy="5496791"/>
          </a:xfrm>
        </p:spPr>
        <p:txBody>
          <a:bodyPr>
            <a:normAutofit/>
          </a:bodyPr>
          <a:lstStyle/>
          <a:p>
            <a:r>
              <a:rPr lang="en-US" sz="4000" dirty="0"/>
              <a:t>With a warranty on this job against leakage for a period of five (5) years under normal conditions of wear, tear and weather. The warranty covers Workmanship &amp; Material</a:t>
            </a:r>
          </a:p>
          <a:p>
            <a:r>
              <a:rPr lang="en-US" sz="4000" dirty="0"/>
              <a:t>With new ice melt system (to be installed by Electrical Contractor) </a:t>
            </a:r>
          </a:p>
          <a:p>
            <a:r>
              <a:rPr lang="en-US" sz="4000" dirty="0"/>
              <a:t>Extending of downspouts to the drainage pond on the SE corner of the property (to be done by OS members</a:t>
            </a:r>
            <a:r>
              <a:rPr lang="en-US" sz="3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1468011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6646"/>
            <a:ext cx="10515600" cy="935182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Project Costs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119" y="1007918"/>
            <a:ext cx="11575472" cy="5766955"/>
          </a:xfrm>
        </p:spPr>
        <p:txBody>
          <a:bodyPr>
            <a:noAutofit/>
          </a:bodyPr>
          <a:lstStyle/>
          <a:p>
            <a:r>
              <a:rPr lang="en-US" sz="4000" dirty="0"/>
              <a:t>Church Roof ~ $51K (+ ~ $2500 for shingle upgrade) </a:t>
            </a:r>
          </a:p>
          <a:p>
            <a:r>
              <a:rPr lang="en-US" sz="4000" dirty="0"/>
              <a:t> Family Life Center Masonry ~ $19K (~ $5500 to be covered by Builder)</a:t>
            </a:r>
          </a:p>
          <a:p>
            <a:r>
              <a:rPr lang="en-US" sz="4000" dirty="0"/>
              <a:t>Family Life Center Roof ~ $66K</a:t>
            </a:r>
          </a:p>
          <a:p>
            <a:r>
              <a:rPr lang="en-US" sz="4000" dirty="0"/>
              <a:t>Total Cost ~ $137K (- ~ $9200 reimbursement from Builder) </a:t>
            </a:r>
          </a:p>
          <a:p>
            <a:r>
              <a:rPr lang="en-US" sz="4000" dirty="0"/>
              <a:t>Includes a 15% contingency (Repair/replacement of any damaged roof decking would be covered with contingency)</a:t>
            </a:r>
          </a:p>
        </p:txBody>
      </p:sp>
    </p:spTree>
    <p:extLst>
      <p:ext uri="{BB962C8B-B14F-4D97-AF65-F5344CB8AC3E}">
        <p14:creationId xmlns:p14="http://schemas.microsoft.com/office/powerpoint/2010/main" val="280502995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Possible Project Schedule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10592"/>
            <a:ext cx="10515600" cy="4998026"/>
          </a:xfrm>
        </p:spPr>
        <p:txBody>
          <a:bodyPr>
            <a:normAutofit/>
          </a:bodyPr>
          <a:lstStyle/>
          <a:p>
            <a:r>
              <a:rPr lang="en-US" sz="4000" dirty="0"/>
              <a:t>Voter approval on June 25, 2017</a:t>
            </a:r>
          </a:p>
          <a:p>
            <a:r>
              <a:rPr lang="en-US" sz="4000" dirty="0"/>
              <a:t>Work to start ~ Late summer/early Fall, 2017</a:t>
            </a:r>
          </a:p>
          <a:p>
            <a:r>
              <a:rPr lang="en-US" sz="4000" dirty="0"/>
              <a:t>Masonry work to be completed by August, 2017 (except pressure washing/chemical cleaning &amp; Porous Block Treatment ) </a:t>
            </a:r>
          </a:p>
          <a:p>
            <a:r>
              <a:rPr lang="en-US" sz="4000" dirty="0"/>
              <a:t>Major work to be completed by late November, 2017 </a:t>
            </a:r>
          </a:p>
        </p:txBody>
      </p:sp>
    </p:spTree>
    <p:extLst>
      <p:ext uri="{BB962C8B-B14F-4D97-AF65-F5344CB8AC3E}">
        <p14:creationId xmlns:p14="http://schemas.microsoft.com/office/powerpoint/2010/main" val="150108958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Financing Plan/Options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Stewardship Appeal-with possible matching funds </a:t>
            </a:r>
          </a:p>
          <a:p>
            <a:r>
              <a:rPr lang="en-US" sz="5400" dirty="0"/>
              <a:t>Member Loan Program </a:t>
            </a:r>
          </a:p>
          <a:p>
            <a:r>
              <a:rPr lang="en-US" sz="5400"/>
              <a:t>Borrowing </a:t>
            </a:r>
            <a:r>
              <a:rPr lang="en-US" sz="5400" dirty="0"/>
              <a:t>for Internal Funds </a:t>
            </a:r>
          </a:p>
          <a:p>
            <a:r>
              <a:rPr lang="en-US" sz="5400" dirty="0"/>
              <a:t>Delay Portions of Project      </a:t>
            </a:r>
          </a:p>
        </p:txBody>
      </p:sp>
    </p:spTree>
    <p:extLst>
      <p:ext uri="{BB962C8B-B14F-4D97-AF65-F5344CB8AC3E}">
        <p14:creationId xmlns:p14="http://schemas.microsoft.com/office/powerpoint/2010/main" val="106874577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Questions </a:t>
            </a:r>
          </a:p>
        </p:txBody>
      </p:sp>
    </p:spTree>
    <p:extLst>
      <p:ext uri="{BB962C8B-B14F-4D97-AF65-F5344CB8AC3E}">
        <p14:creationId xmlns:p14="http://schemas.microsoft.com/office/powerpoint/2010/main" val="309432701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2703" y="-488248"/>
            <a:ext cx="14484985" cy="857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0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5473"/>
            <a:ext cx="10515600" cy="997527"/>
          </a:xfrm>
        </p:spPr>
        <p:txBody>
          <a:bodyPr/>
          <a:lstStyle/>
          <a:p>
            <a:pPr algn="ctr"/>
            <a:r>
              <a:rPr lang="en-US" dirty="0"/>
              <a:t>Church Roof History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818" y="1039092"/>
            <a:ext cx="11793682" cy="5642264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Roof was installed in late 1994</a:t>
            </a:r>
          </a:p>
          <a:p>
            <a:r>
              <a:rPr lang="en-US" sz="3600" dirty="0"/>
              <a:t>Residential roofing system was used </a:t>
            </a:r>
          </a:p>
          <a:p>
            <a:r>
              <a:rPr lang="en-US" sz="3600" dirty="0"/>
              <a:t>Residential shingles on a tar paper underlayment </a:t>
            </a:r>
          </a:p>
          <a:p>
            <a:r>
              <a:rPr lang="en-US" sz="3600" dirty="0"/>
              <a:t>Low grade aluminum fascia &amp; flashings were used installed with nails</a:t>
            </a:r>
          </a:p>
          <a:p>
            <a:r>
              <a:rPr lang="en-US" sz="3600" dirty="0"/>
              <a:t>Fascia boards were not sealed/coated before covering with aluminum   </a:t>
            </a:r>
          </a:p>
          <a:p>
            <a:r>
              <a:rPr lang="en-US" sz="3600" dirty="0"/>
              <a:t>Overhang was coated with oil based stain  </a:t>
            </a:r>
          </a:p>
          <a:p>
            <a:r>
              <a:rPr lang="en-US" sz="3600" dirty="0"/>
              <a:t>No water proof sealant was used under the flashings &amp; up the wall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0223452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Church Roof Current Condition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991" y="1465118"/>
            <a:ext cx="11741727" cy="5195455"/>
          </a:xfrm>
        </p:spPr>
        <p:txBody>
          <a:bodyPr>
            <a:normAutofit/>
          </a:bodyPr>
          <a:lstStyle/>
          <a:p>
            <a:r>
              <a:rPr lang="en-US" sz="3600" dirty="0"/>
              <a:t>There have been leaks on the main &amp; lower roofs (Temporary repairs have been made)</a:t>
            </a:r>
          </a:p>
          <a:p>
            <a:r>
              <a:rPr lang="en-US" sz="3600" dirty="0"/>
              <a:t>Flashing has been reinstalled is some areas </a:t>
            </a:r>
          </a:p>
          <a:p>
            <a:r>
              <a:rPr lang="en-US" sz="3600" dirty="0"/>
              <a:t>Shingles have reached the end of the lifespan</a:t>
            </a:r>
          </a:p>
          <a:p>
            <a:r>
              <a:rPr lang="en-US" sz="3600" dirty="0"/>
              <a:t>There are soft areas of roof decking on the lower &amp; upper roofs  </a:t>
            </a:r>
          </a:p>
          <a:p>
            <a:r>
              <a:rPr lang="en-US" sz="3600" dirty="0"/>
              <a:t>Flashings are failing </a:t>
            </a:r>
          </a:p>
          <a:p>
            <a:r>
              <a:rPr lang="en-US" sz="3600" dirty="0"/>
              <a:t>Overhang is in need of recoating  </a:t>
            </a:r>
            <a:r>
              <a:rPr lang="en-US" sz="3200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28685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7742608"/>
              </p:ext>
            </p:extLst>
          </p:nvPr>
        </p:nvGraphicFramePr>
        <p:xfrm>
          <a:off x="71223" y="0"/>
          <a:ext cx="12120777" cy="6899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Presentation" r:id="rId3" imgW="5687403" imgH="3198728" progId="PowerPoint.Show.12">
                  <p:embed/>
                </p:oleObj>
              </mc:Choice>
              <mc:Fallback>
                <p:oleObj name="Presentation" r:id="rId3" imgW="5687403" imgH="319872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223" y="0"/>
                        <a:ext cx="12120777" cy="68996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0394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6255"/>
            <a:ext cx="10515600" cy="1524433"/>
          </a:xfrm>
        </p:spPr>
        <p:txBody>
          <a:bodyPr/>
          <a:lstStyle/>
          <a:p>
            <a:pPr algn="ctr"/>
            <a:r>
              <a:rPr lang="en-US" dirty="0"/>
              <a:t>Recommended Fix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645" y="1174173"/>
            <a:ext cx="11572010" cy="5496791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Complete tear off roof including shingles, underlayment, aluminum fascia &amp; flashings  </a:t>
            </a:r>
          </a:p>
          <a:p>
            <a:r>
              <a:rPr lang="en-US" sz="3600" dirty="0"/>
              <a:t>Repair of any damaged roof decking</a:t>
            </a:r>
          </a:p>
          <a:p>
            <a:r>
              <a:rPr lang="en-US" sz="3600" dirty="0"/>
              <a:t>Install a new commercial roofing system</a:t>
            </a:r>
          </a:p>
          <a:p>
            <a:r>
              <a:rPr lang="en-US" sz="3600" dirty="0"/>
              <a:t>With Ice and Water Shield HT to the lower six (6) feet, perimeter gutter edge, extending down on the fascia (lower roof) </a:t>
            </a:r>
          </a:p>
          <a:p>
            <a:r>
              <a:rPr lang="en-US" sz="3600" dirty="0"/>
              <a:t>With Ice and Water Shield HT to the gable edges, on all fascia areas, including extending down under the fascia and up the backside. (upper roof)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2533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84563"/>
          </a:xfrm>
        </p:spPr>
        <p:txBody>
          <a:bodyPr/>
          <a:lstStyle/>
          <a:p>
            <a:pPr algn="ctr"/>
            <a:r>
              <a:rPr lang="en-US" dirty="0"/>
              <a:t>Recommended Fix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037" y="883227"/>
            <a:ext cx="11866418" cy="5766955"/>
          </a:xfrm>
        </p:spPr>
        <p:txBody>
          <a:bodyPr>
            <a:normAutofit/>
          </a:bodyPr>
          <a:lstStyle/>
          <a:p>
            <a:r>
              <a:rPr lang="en-US" sz="3200" dirty="0"/>
              <a:t>With High‐Performance Synthetic Roofing Underlayment, secured with approved cap fasteners</a:t>
            </a:r>
          </a:p>
          <a:p>
            <a:r>
              <a:rPr lang="en-US" sz="3200" dirty="0"/>
              <a:t>With new drip edges, aluminum gutter apron (lower roof), pipe penetration flashings, aluminum fascia (bring it up the backside) &amp; flashings color to match school (with Ice and Water Shield HT under)</a:t>
            </a:r>
          </a:p>
          <a:p>
            <a:r>
              <a:rPr lang="en-US" sz="3200" dirty="0"/>
              <a:t>Clean, prep and satin (oil based) the underside of the upper roof overhang with two (2) coats</a:t>
            </a:r>
          </a:p>
          <a:p>
            <a:r>
              <a:rPr lang="en-US" sz="3200" dirty="0"/>
              <a:t>Install, 50 year warranty, 250 lb., (Possible upgrade to 350 lb., w/lifetime warranty on main roof only) High-Definition color tone, A-R algae resistant fiberglass, laminated “Shake” Design, seal-down shingles. Applied in accordance with the manufacturer’s specifications, to cover the entire roof area.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055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Recommended Fix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Install water diverters above the two (2) doorway areas</a:t>
            </a:r>
          </a:p>
          <a:p>
            <a:r>
              <a:rPr lang="en-US" sz="4000" dirty="0"/>
              <a:t>With a warranty on this job against leakage for a period of five (5) years under normal conditions of wear, tear and weather. The warranty covers Workmanship &amp; Material</a:t>
            </a: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3382647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Family Life Center Masonry &amp; Roof History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41430"/>
          </a:xfrm>
        </p:spPr>
        <p:txBody>
          <a:bodyPr>
            <a:normAutofit/>
          </a:bodyPr>
          <a:lstStyle/>
          <a:p>
            <a:r>
              <a:rPr lang="en-US" sz="4400" dirty="0"/>
              <a:t>Family Life Center was completed in 2008</a:t>
            </a:r>
          </a:p>
          <a:p>
            <a:r>
              <a:rPr lang="en-US" sz="4400" dirty="0"/>
              <a:t>There were water issues from the beginning, builder covered ~ $43K in repairs/improvements</a:t>
            </a:r>
          </a:p>
          <a:p>
            <a:r>
              <a:rPr lang="en-US" sz="4400" dirty="0"/>
              <a:t>OS has done ~ $9K in repairs in the last few years (~ $3800 will be reimbursed by builder)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94555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866</Words>
  <Application>Microsoft Office PowerPoint</Application>
  <PresentationFormat>Widescreen</PresentationFormat>
  <Paragraphs>74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Presentation</vt:lpstr>
      <vt:lpstr>Our Savior Ev Lutheran Church &amp; School  </vt:lpstr>
      <vt:lpstr>PowerPoint Presentation</vt:lpstr>
      <vt:lpstr>Church Roof History </vt:lpstr>
      <vt:lpstr>Church Roof Current Condition  </vt:lpstr>
      <vt:lpstr>PowerPoint Presentation</vt:lpstr>
      <vt:lpstr>Recommended Fix </vt:lpstr>
      <vt:lpstr>Recommended Fix </vt:lpstr>
      <vt:lpstr>Recommended Fix </vt:lpstr>
      <vt:lpstr>Family Life Center Masonry &amp; Roof History </vt:lpstr>
      <vt:lpstr>PowerPoint Presentation</vt:lpstr>
      <vt:lpstr>PowerPoint Presentation</vt:lpstr>
      <vt:lpstr>Family Life Center Masonry Recommended Fix </vt:lpstr>
      <vt:lpstr>Family Life Center Masonry Recommended Fix </vt:lpstr>
      <vt:lpstr>Family Life Center Roof Recommended Fix </vt:lpstr>
      <vt:lpstr>Family Life Center Roof Recommended Fix </vt:lpstr>
      <vt:lpstr>Project Costs </vt:lpstr>
      <vt:lpstr>Possible Project Schedule </vt:lpstr>
      <vt:lpstr>Financing Plan/Options    </vt:lpstr>
      <vt:lpstr>Questions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Savior Lutheran Church &amp;  Family Life Center</dc:title>
  <dc:creator>Martin Dierker</dc:creator>
  <cp:lastModifiedBy>Home</cp:lastModifiedBy>
  <cp:revision>51</cp:revision>
  <dcterms:created xsi:type="dcterms:W3CDTF">2017-05-25T18:16:41Z</dcterms:created>
  <dcterms:modified xsi:type="dcterms:W3CDTF">2017-06-11T15:30:19Z</dcterms:modified>
</cp:coreProperties>
</file>